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81" r:id="rId1"/>
  </p:sldMasterIdLst>
  <p:notesMasterIdLst>
    <p:notesMasterId r:id="rId14"/>
  </p:notes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</p:sldIdLst>
  <p:sldSz cx="14630400" cy="8229600"/>
  <p:notesSz cx="8229600" cy="146304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Wingdings 3" panose="05040102010807070707" pitchFamily="18" charset="2"/>
      <p:regular r:id="rId19"/>
    </p:embeddedFont>
    <p:embeddedFont>
      <p:font typeface="Century Gothic" panose="020B0502020202020204" pitchFamily="34" charset="0"/>
      <p:regular r:id="rId20"/>
      <p:bold r:id="rId21"/>
      <p:italic r:id="rId22"/>
      <p:boldItalic r:id="rId23"/>
    </p:embeddedFont>
    <p:embeddedFont>
      <p:font typeface="Instrument Sans Medium" panose="020B0604020202020204" charset="0"/>
      <p:regular r:id="rId24"/>
    </p:embeddedFont>
    <p:embeddedFont>
      <p:font typeface="Instrument Sans Semi Bol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41" d="100"/>
          <a:sy n="41" d="100"/>
        </p:scale>
        <p:origin x="13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9698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1054" y="822960"/>
            <a:ext cx="9601200" cy="3566161"/>
          </a:xfrm>
        </p:spPr>
        <p:txBody>
          <a:bodyPr anchor="b">
            <a:normAutofit/>
          </a:bodyPr>
          <a:lstStyle>
            <a:lvl1pPr algn="l">
              <a:defRPr sz="576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1054" y="4612641"/>
            <a:ext cx="7680960" cy="2336800"/>
          </a:xfrm>
        </p:spPr>
        <p:txBody>
          <a:bodyPr anchor="t">
            <a:normAutofit/>
          </a:bodyPr>
          <a:lstStyle>
            <a:lvl1pPr marL="0" indent="0" algn="l">
              <a:buNone/>
              <a:defRPr sz="2520">
                <a:solidFill>
                  <a:schemeClr val="bg2">
                    <a:lumMod val="75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DFF4C-1C13-42BB-B93C-A8E841208AA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7AFA-5E76-4DCC-AB95-8BEC801B8B1C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9873614" y="10160"/>
            <a:ext cx="4572000" cy="4572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7329805" y="109855"/>
            <a:ext cx="7296786" cy="72967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8682990" y="274320"/>
            <a:ext cx="5943600" cy="59436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8803005" y="38734"/>
            <a:ext cx="5823587" cy="5823587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9414512" y="731522"/>
            <a:ext cx="5212079" cy="521207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737404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822960" y="640080"/>
            <a:ext cx="12982574" cy="374904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1097282" y="4612640"/>
            <a:ext cx="9965052" cy="54864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920"/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DFF4C-1C13-42BB-B93C-A8E841208AA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7AFA-5E76-4DCC-AB95-8BEC801B8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9923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1056" y="822960"/>
            <a:ext cx="12070080" cy="3291840"/>
          </a:xfrm>
        </p:spPr>
        <p:txBody>
          <a:bodyPr anchor="ctr">
            <a:normAutofit/>
          </a:bodyPr>
          <a:lstStyle>
            <a:lvl1pPr algn="l">
              <a:defRPr sz="384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054" y="4937760"/>
            <a:ext cx="10243186" cy="2255520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>
                <a:solidFill>
                  <a:schemeClr val="bg2">
                    <a:lumMod val="7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DFF4C-1C13-42BB-B93C-A8E841208AA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7AFA-5E76-4DCC-AB95-8BEC801B8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31884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4" y="822960"/>
            <a:ext cx="10972801" cy="3291840"/>
          </a:xfrm>
        </p:spPr>
        <p:txBody>
          <a:bodyPr anchor="ctr">
            <a:normAutofit/>
          </a:bodyPr>
          <a:lstStyle>
            <a:lvl1pPr algn="l">
              <a:defRPr sz="384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735454" y="4114800"/>
            <a:ext cx="10241280" cy="4572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056" y="5161281"/>
            <a:ext cx="10241280" cy="2021838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>
                <a:solidFill>
                  <a:schemeClr val="bg2">
                    <a:lumMod val="7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DFF4C-1C13-42BB-B93C-A8E841208AA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7AFA-5E76-4DCC-AB95-8BEC801B8B1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38174" y="9746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342494" y="3322321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0918813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1054" y="4114800"/>
            <a:ext cx="10241280" cy="2036880"/>
          </a:xfrm>
        </p:spPr>
        <p:txBody>
          <a:bodyPr anchor="b">
            <a:normAutofit/>
          </a:bodyPr>
          <a:lstStyle>
            <a:lvl1pPr algn="l">
              <a:defRPr sz="384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053" y="6159577"/>
            <a:ext cx="10243188" cy="1032480"/>
          </a:xfrm>
        </p:spPr>
        <p:txBody>
          <a:bodyPr anchor="t">
            <a:normAutofit/>
          </a:bodyPr>
          <a:lstStyle>
            <a:lvl1pPr marL="0" indent="0" algn="l">
              <a:buNone/>
              <a:defRPr sz="2400">
                <a:solidFill>
                  <a:schemeClr val="bg2">
                    <a:lumMod val="7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DFF4C-1C13-42BB-B93C-A8E841208AA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7AFA-5E76-4DCC-AB95-8BEC801B8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65934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6" y="822960"/>
            <a:ext cx="10972800" cy="3291840"/>
          </a:xfrm>
        </p:spPr>
        <p:txBody>
          <a:bodyPr anchor="ctr">
            <a:normAutofit/>
          </a:bodyPr>
          <a:lstStyle>
            <a:lvl1pPr algn="l">
              <a:defRPr sz="384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21055" y="4714241"/>
            <a:ext cx="10241281" cy="1259839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8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054" y="5974080"/>
            <a:ext cx="10241281" cy="121920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bg2">
                    <a:lumMod val="7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DFF4C-1C13-42BB-B93C-A8E841208AA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7AFA-5E76-4DCC-AB95-8BEC801B8B1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38174" y="9746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2342494" y="3322321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9929212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1056" y="822960"/>
            <a:ext cx="12070080" cy="329184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21054" y="4714241"/>
            <a:ext cx="10241280" cy="100584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8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054" y="5720079"/>
            <a:ext cx="10241281" cy="147320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bg2">
                    <a:lumMod val="7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DFF4C-1C13-42BB-B93C-A8E841208AA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7AFA-5E76-4DCC-AB95-8BEC801B8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02177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DFF4C-1C13-42BB-B93C-A8E841208AA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7AFA-5E76-4DCC-AB95-8BEC801B8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041490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22254" y="822960"/>
            <a:ext cx="246888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22960" y="822960"/>
            <a:ext cx="9387840" cy="637032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DFF4C-1C13-42BB-B93C-A8E841208AA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7AFA-5E76-4DCC-AB95-8BEC801B8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584526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03616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6378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DFF4C-1C13-42BB-B93C-A8E841208AA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7AFA-5E76-4DCC-AB95-8BEC801B8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720192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81640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772168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734755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55945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88036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70995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37036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0532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1054" y="2407920"/>
            <a:ext cx="10241281" cy="2737920"/>
          </a:xfrm>
        </p:spPr>
        <p:txBody>
          <a:bodyPr anchor="b">
            <a:normAutofit/>
          </a:bodyPr>
          <a:lstStyle>
            <a:lvl1pPr algn="l">
              <a:defRPr sz="432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056" y="5394960"/>
            <a:ext cx="10241280" cy="179832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bg2">
                    <a:lumMod val="7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DFF4C-1C13-42BB-B93C-A8E841208AA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7AFA-5E76-4DCC-AB95-8BEC801B8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0836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1054" y="822961"/>
            <a:ext cx="5925186" cy="433832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69760" y="822961"/>
            <a:ext cx="5921375" cy="433831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DFF4C-1C13-42BB-B93C-A8E841208AA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7AFA-5E76-4DCC-AB95-8BEC801B8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28063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6497" y="822960"/>
            <a:ext cx="5579744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1054" y="1524635"/>
            <a:ext cx="5925186" cy="3636646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94879" y="822960"/>
            <a:ext cx="5598161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67854" y="1514474"/>
            <a:ext cx="5915026" cy="3636646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DFF4C-1C13-42BB-B93C-A8E841208AA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7AFA-5E76-4DCC-AB95-8BEC801B8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71303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DFF4C-1C13-42BB-B93C-A8E841208AA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7AFA-5E76-4DCC-AB95-8BEC801B8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14194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DFF4C-1C13-42BB-B93C-A8E841208AA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7AFA-5E76-4DCC-AB95-8BEC801B8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21419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2014" y="822960"/>
            <a:ext cx="4389120" cy="1645920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1055" y="822960"/>
            <a:ext cx="7132321" cy="637032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02014" y="2651760"/>
            <a:ext cx="4389120" cy="2509520"/>
          </a:xfrm>
        </p:spPr>
        <p:txBody>
          <a:bodyPr anchor="t">
            <a:normAutofit/>
          </a:bodyPr>
          <a:lstStyle>
            <a:lvl1pPr marL="0" indent="0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DFF4C-1C13-42BB-B93C-A8E841208AA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7AFA-5E76-4DCC-AB95-8BEC801B8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14817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7374" y="1737360"/>
            <a:ext cx="7223760" cy="1371600"/>
          </a:xfrm>
        </p:spPr>
        <p:txBody>
          <a:bodyPr anchor="b">
            <a:normAutofit/>
          </a:bodyPr>
          <a:lstStyle>
            <a:lvl1pPr algn="l">
              <a:defRPr sz="336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6814" y="1097280"/>
            <a:ext cx="3937169" cy="54864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7374" y="3332480"/>
            <a:ext cx="7225666" cy="2458720"/>
          </a:xfrm>
        </p:spPr>
        <p:txBody>
          <a:bodyPr anchor="t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DFF4C-1C13-42BB-B93C-A8E841208AA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17AFA-5E76-4DCC-AB95-8BEC801B8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00387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1048363" y="3556000"/>
            <a:ext cx="3578230" cy="3850640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1054" y="5384799"/>
            <a:ext cx="10241280" cy="180848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054" y="822961"/>
            <a:ext cx="10241280" cy="4338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885294" y="7406641"/>
            <a:ext cx="1920240" cy="43815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5EDFF4C-1C13-42BB-B93C-A8E841208AA9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1054" y="7406641"/>
            <a:ext cx="9052560" cy="43815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435841" y="6694171"/>
            <a:ext cx="1370694" cy="80391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84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B517AFA-5E76-4DCC-AB95-8BEC801B8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5270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  <p:sldLayoutId id="2147483788" r:id="rId7"/>
    <p:sldLayoutId id="2147483789" r:id="rId8"/>
    <p:sldLayoutId id="2147483790" r:id="rId9"/>
    <p:sldLayoutId id="2147483791" r:id="rId10"/>
    <p:sldLayoutId id="2147483792" r:id="rId11"/>
    <p:sldLayoutId id="2147483793" r:id="rId12"/>
    <p:sldLayoutId id="2147483794" r:id="rId13"/>
    <p:sldLayoutId id="2147483795" r:id="rId14"/>
    <p:sldLayoutId id="2147483796" r:id="rId15"/>
    <p:sldLayoutId id="2147483797" r:id="rId16"/>
    <p:sldLayoutId id="2147483798" r:id="rId17"/>
    <p:sldLayoutId id="2147483799" r:id="rId18"/>
    <p:sldLayoutId id="2147483800" r:id="rId19"/>
    <p:sldLayoutId id="2147483801" r:id="rId20"/>
    <p:sldLayoutId id="2147483802" r:id="rId21"/>
    <p:sldLayoutId id="2147483803" r:id="rId22"/>
    <p:sldLayoutId id="2147483804" r:id="rId23"/>
    <p:sldLayoutId id="2147483805" r:id="rId24"/>
    <p:sldLayoutId id="2147483806" r:id="rId25"/>
    <p:sldLayoutId id="2147483807" r:id="rId26"/>
    <p:sldLayoutId id="2147483808" r:id="rId27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432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16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44018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92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85166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8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40030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8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8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8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8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8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215811" y="1032557"/>
            <a:ext cx="44600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BATCH-8</a:t>
            </a:r>
            <a:endParaRPr lang="en-US" sz="4400" dirty="0"/>
          </a:p>
        </p:txBody>
      </p:sp>
      <p:sp>
        <p:nvSpPr>
          <p:cNvPr id="6" name="TextBox 5"/>
          <p:cNvSpPr txBox="1"/>
          <p:nvPr/>
        </p:nvSpPr>
        <p:spPr>
          <a:xfrm>
            <a:off x="4040155" y="2132950"/>
            <a:ext cx="51131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BATCH </a:t>
            </a:r>
            <a:r>
              <a:rPr lang="en-US" dirty="0" smtClean="0"/>
              <a:t> </a:t>
            </a:r>
            <a:r>
              <a:rPr lang="en-US" sz="4400" dirty="0" smtClean="0"/>
              <a:t>MEMBERS</a:t>
            </a:r>
            <a:endParaRPr lang="en-US" sz="4400" dirty="0"/>
          </a:p>
        </p:txBody>
      </p:sp>
      <p:sp>
        <p:nvSpPr>
          <p:cNvPr id="8" name="TextBox 7"/>
          <p:cNvSpPr txBox="1"/>
          <p:nvPr/>
        </p:nvSpPr>
        <p:spPr>
          <a:xfrm>
            <a:off x="2911151" y="3564294"/>
            <a:ext cx="942391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1. I.SAHITHI -241FA04298</a:t>
            </a:r>
          </a:p>
          <a:p>
            <a:r>
              <a:rPr lang="en-US" sz="4400" dirty="0" smtClean="0"/>
              <a:t>2. B.PRAVEEN-241FA04328</a:t>
            </a:r>
          </a:p>
          <a:p>
            <a:r>
              <a:rPr lang="en-US" sz="4400" dirty="0" smtClean="0"/>
              <a:t>3. V.BHUVANA-241FA04341</a:t>
            </a:r>
          </a:p>
          <a:p>
            <a:r>
              <a:rPr lang="en-US" sz="4400" dirty="0" smtClean="0"/>
              <a:t>4. T.SIVAKUMAE-241FA04345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5114190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82654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Advanced Topics and Research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569363" y="3906441"/>
            <a:ext cx="30096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Non-Euclidean Spaces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785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Studying curl in curved geometries for general relativity and advanced physics.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71411" y="420909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Research Focus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7790" y="335196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Exploring curl in complex systems, fluid turbulence, and topology.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170307" y="3258026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9937790" y="5314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Open Problems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7790" y="5804535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Understanding curl behavior in chaotic flows and novel materials.</a:t>
            </a:r>
            <a:endParaRPr lang="en-US" sz="17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94533" y="5984200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6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68683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Conclusion and Summary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Key Concepts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Curl measures rotational behavior in vector fields, vital in math and physics.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32480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Engineering Importance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Essential in fluid dynamics, electromagnetism, and computer graphics applications.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Next Steps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Explore advanced math courses and practical simulations for deeper understanding.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rot="10800000" flipV="1">
            <a:off x="3135087" y="3480622"/>
            <a:ext cx="1043162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/>
              <a:t>THANK  YOU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3261432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199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Introduction to Curl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6892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Curl measures the rotation or swirling strength in a vector field. It reveals how vectors spin around a point. Essential in vector calculus and physics, curl helps analyze rotational forces and flows.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12968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10" y="513730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112782"/>
            <a:ext cx="4347805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CFD0D8"/>
                </a:solidFill>
                <a:latin typeface="Instrument Sans Bold" pitchFamily="34" charset="0"/>
                <a:ea typeface="Instrument Sans Bold" pitchFamily="34" charset="-122"/>
                <a:cs typeface="Instrument Sans Bold" pitchFamily="34" charset="-120"/>
              </a:rPr>
              <a:t>by TADIBOINA SIVAKUMAR4345</a:t>
            </a: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87513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Mathematical Foundation of Curl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Curl as an Operation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It transforms a vector field into another vector field, capturing rotation.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Cartesian Formula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curl involves partial derivatives of vector components, leading to a vector output.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2D and 3D Examples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 2D, curl simplifies to a scalar; in 3D, it yields a vector showing rotation axis.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06523"/>
            <a:ext cx="57906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Del Operator and Curl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5546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28333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Del Operator (∇)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323749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 vector differential operator representing gradients, divergence, and curl.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275546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28333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Curl Expression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3323749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Curl is the cross product of del with a vector field: ∇ × F, simplifying notation.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2898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3068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Advantages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797272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Provides compact, elegant formulae and facilitates calculus operations.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91828"/>
            <a:ext cx="67868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Theorems Related to Curl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380417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87579" y="24754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Stokes' Theorem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587579" y="2965847"/>
            <a:ext cx="676263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Relates curl over a surface to the line integral around its boundary.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18492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587579" y="42799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Divergence Theorem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587579" y="4770358"/>
            <a:ext cx="67626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Links flux of curl-related vector fields to volumetric properties.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626537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587579" y="572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Practical Examples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587579" y="6211967"/>
            <a:ext cx="676263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Used in calculating circulation and flux in electromagnetism and fluid flow.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7453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Curl in B.Tech Mathematics Curriculum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32259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06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Core Topic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557111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Integral to vector calculus and multivariable calculus courses in B.Tech programs.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832259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06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Problem Solving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557111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Practice involves calculating curl, interpreting physical meanings, and applying theorems.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69969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704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Integration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19482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Links with divergence, gradient, and differential equations in engineering contexts.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815828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Applications in Fluid Dynamics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Fluid Rotation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Curl indicates the local spinning motion or vorticity in fluid flow.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Vortices and Eddies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Examples include whirlpools and atmospheric eddies showing rotational behavior.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Weather Patterns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Curl helps explain cyclones, tornadoes, and turbulent wind flows.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79451"/>
            <a:ext cx="90495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Applications in Electromagnetism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53062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Maxwell's Equations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796677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Curl appears in Maxwell's equations defining how fields change and interact.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35893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973008" y="53062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Magnetic Fields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73008" y="5796677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Curl of electric fields relates to magnetic fields, crucial for electromagnetism.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77995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15111" y="5306258"/>
            <a:ext cx="32324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Technological Examples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415111" y="5796677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Used in antennas, electric motors, and generators for field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342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Applications in Computer Graphics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91947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03973" y="31919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Vector Fields in 3D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3682365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Curl models rotational motion in fluid and particle simulations.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4272082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44134" y="42720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Realistic Effects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762500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Used for smoke, fire, and water dynamics to enhance realism.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5352217"/>
            <a:ext cx="170021" cy="1216223"/>
          </a:xfrm>
          <a:prstGeom prst="roundRect">
            <a:avLst>
              <a:gd name="adj" fmla="val 5603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984415" y="5352217"/>
            <a:ext cx="30406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Simulation Techniques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842635"/>
            <a:ext cx="636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Incorporates curl for vortex creation and natural swirling motions.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16</TotalTime>
  <Words>510</Words>
  <Application>Microsoft Office PowerPoint</Application>
  <PresentationFormat>Custom</PresentationFormat>
  <Paragraphs>86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Wingdings 3</vt:lpstr>
      <vt:lpstr>Century Gothic</vt:lpstr>
      <vt:lpstr>Instrument Sans Medium</vt:lpstr>
      <vt:lpstr>Instrument Sans Semi Bold</vt:lpstr>
      <vt:lpstr>Instrument Sans Bold</vt:lpstr>
      <vt:lpstr>Slice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3</cp:revision>
  <dcterms:created xsi:type="dcterms:W3CDTF">2025-05-09T06:22:16Z</dcterms:created>
  <dcterms:modified xsi:type="dcterms:W3CDTF">2025-05-09T08:02:33Z</dcterms:modified>
</cp:coreProperties>
</file>